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1100" r:id="rId3"/>
    <p:sldId id="1101" r:id="rId4"/>
    <p:sldId id="1102" r:id="rId5"/>
    <p:sldId id="1088" r:id="rId6"/>
    <p:sldId id="1103" r:id="rId8"/>
    <p:sldId id="1087" r:id="rId9"/>
    <p:sldId id="1104" r:id="rId10"/>
    <p:sldId id="1089" r:id="rId11"/>
    <p:sldId id="1105" r:id="rId12"/>
    <p:sldId id="1121" r:id="rId13"/>
    <p:sldId id="1091" r:id="rId14"/>
    <p:sldId id="1092" r:id="rId15"/>
    <p:sldId id="1120" r:id="rId16"/>
    <p:sldId id="1106" r:id="rId17"/>
    <p:sldId id="1117" r:id="rId18"/>
    <p:sldId id="1118" r:id="rId19"/>
    <p:sldId id="1099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3FE"/>
    <a:srgbClr val="2653FF"/>
    <a:srgbClr val="E2EEF5"/>
    <a:srgbClr val="375ED0"/>
    <a:srgbClr val="183FD3"/>
    <a:srgbClr val="1535B3"/>
    <a:srgbClr val="1C47E6"/>
    <a:srgbClr val="224FF7"/>
    <a:srgbClr val="CCCCCC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8"/>
    <p:restoredTop sz="92147"/>
  </p:normalViewPr>
  <p:slideViewPr>
    <p:cSldViewPr snapToGrid="0" snapToObjects="1">
      <p:cViewPr>
        <p:scale>
          <a:sx n="55" d="100"/>
          <a:sy n="55" d="100"/>
        </p:scale>
        <p:origin x="144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8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285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 t="1496" r="3084" b="18989"/>
          <a:stretch>
            <a:fillRect/>
          </a:stretch>
        </p:blipFill>
        <p:spPr>
          <a:xfrm flipH="1">
            <a:off x="-47625" y="-70485"/>
            <a:ext cx="24528780" cy="13808075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31210" cy="13716000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6" t="22153" r="3398" b="7091"/>
          <a:stretch>
            <a:fillRect/>
          </a:stretch>
        </p:blipFill>
        <p:spPr>
          <a:xfrm>
            <a:off x="-106680" y="-69850"/>
            <a:ext cx="24604980" cy="13856335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2" r="1986"/>
          <a:stretch>
            <a:fillRect/>
          </a:stretch>
        </p:blipFill>
        <p:spPr>
          <a:xfrm>
            <a:off x="-69850" y="-127635"/>
            <a:ext cx="24544020" cy="13963015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8" t="22043" r="3396" b="6978"/>
          <a:stretch>
            <a:fillRect/>
          </a:stretch>
        </p:blipFill>
        <p:spPr>
          <a:xfrm>
            <a:off x="-106045" y="-91440"/>
            <a:ext cx="24604980" cy="13900150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hf hdr="0" ft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76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39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5031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666105" marR="0" indent="-586105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7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990" y="595481"/>
            <a:ext cx="4766400" cy="78752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853105" y="6874204"/>
            <a:ext cx="11612880" cy="3708228"/>
            <a:chOff x="2092113" y="3774415"/>
            <a:chExt cx="11612880" cy="3708228"/>
          </a:xfrm>
        </p:grpSpPr>
        <p:sp>
          <p:nvSpPr>
            <p:cNvPr id="4" name="矩形 3"/>
            <p:cNvSpPr/>
            <p:nvPr/>
          </p:nvSpPr>
          <p:spPr>
            <a:xfrm>
              <a:off x="2092113" y="3774415"/>
              <a:ext cx="11612880" cy="2861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9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智能客服</a:t>
              </a:r>
              <a:endParaRPr lang="en-US" altLang="zh-CN" sz="9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/>
              <a:r>
                <a:rPr lang="zh-CN" altLang="en-US" sz="9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企业服务场景解决方案</a:t>
              </a:r>
              <a:endParaRPr lang="zh-CN" altLang="en-US" sz="9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092113" y="6928645"/>
              <a:ext cx="800251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bg1">
                      <a:alpha val="59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人力资源</a:t>
              </a:r>
              <a:r>
                <a:rPr lang="en-US" altLang="zh-CN" dirty="0">
                  <a:solidFill>
                    <a:schemeClr val="bg1">
                      <a:alpha val="59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| </a:t>
              </a:r>
              <a:r>
                <a:rPr lang="zh-CN" altLang="en-US" dirty="0">
                  <a:solidFill>
                    <a:schemeClr val="bg1">
                      <a:alpha val="59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行政</a:t>
              </a:r>
              <a:r>
                <a:rPr lang="en-US" altLang="zh-CN" dirty="0">
                  <a:solidFill>
                    <a:schemeClr val="bg1">
                      <a:alpha val="59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| </a:t>
              </a:r>
              <a:r>
                <a:rPr lang="zh-CN" altLang="en-US" dirty="0">
                  <a:solidFill>
                    <a:schemeClr val="bg1">
                      <a:alpha val="59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信息安全</a:t>
              </a:r>
              <a:r>
                <a:rPr lang="en-US" altLang="zh-CN" dirty="0">
                  <a:solidFill>
                    <a:schemeClr val="bg1">
                      <a:alpha val="59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| IT</a:t>
              </a:r>
              <a:r>
                <a:rPr lang="zh-CN" altLang="en-US" dirty="0">
                  <a:solidFill>
                    <a:schemeClr val="bg1">
                      <a:alpha val="59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运维</a:t>
              </a:r>
              <a:r>
                <a:rPr lang="en-US" altLang="zh-CN" dirty="0">
                  <a:solidFill>
                    <a:schemeClr val="bg1">
                      <a:alpha val="59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| </a:t>
              </a:r>
              <a:r>
                <a:rPr lang="zh-CN" altLang="en-US" dirty="0">
                  <a:solidFill>
                    <a:schemeClr val="bg1">
                      <a:alpha val="59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财务审计</a:t>
              </a:r>
              <a:endParaRPr lang="en-US" altLang="zh-CN" dirty="0">
                <a:solidFill>
                  <a:schemeClr val="bg1">
                    <a:alpha val="59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文本框 10"/>
          <p:cNvSpPr txBox="1"/>
          <p:nvPr/>
        </p:nvSpPr>
        <p:spPr>
          <a:xfrm>
            <a:off x="646610" y="820650"/>
            <a:ext cx="7468235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1600" dirty="0"/>
              <a:t>©2020本文档版权归软通动力信息技术（集团）有限公司所有，并保留所有权利。</a:t>
            </a:r>
            <a:endParaRPr sz="16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604" y="30480"/>
            <a:ext cx="13125945" cy="137160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3710908" y="5147825"/>
            <a:ext cx="7027565" cy="2758027"/>
            <a:chOff x="13710908" y="4757544"/>
            <a:chExt cx="7027565" cy="2758027"/>
          </a:xfrm>
        </p:grpSpPr>
        <p:sp>
          <p:nvSpPr>
            <p:cNvPr id="8" name="文本框 7"/>
            <p:cNvSpPr txBox="1"/>
            <p:nvPr/>
          </p:nvSpPr>
          <p:spPr>
            <a:xfrm>
              <a:off x="14067939" y="4757544"/>
              <a:ext cx="194925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rPr>
                <a:t>业务嵌入</a:t>
              </a:r>
              <a:endPara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710908" y="5797152"/>
              <a:ext cx="7027565" cy="1718419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indent="266700" algn="l">
                <a:lnSpc>
                  <a:spcPts val="4200"/>
                </a:lnSpc>
              </a:pP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1. 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机器人寒暄语         </a:t>
              </a: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     </a:t>
              </a: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4. 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时间段选择</a:t>
              </a:r>
              <a:endPara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4200"/>
                </a:lnSpc>
              </a:pP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2. 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用户提出请假需求       </a:t>
              </a: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5. 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确认请假时间</a:t>
              </a:r>
              <a:endPara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4200"/>
                </a:lnSpc>
              </a:pP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3. 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机器人自动化办理     </a:t>
              </a: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      </a:t>
              </a: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6. 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请假成功</a:t>
              </a:r>
              <a:endParaRPr kumimoji="0" lang="zh-CN" altLang="en-US" sz="26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4067939" y="5577343"/>
              <a:ext cx="611084" cy="108000"/>
            </a:xfrm>
            <a:prstGeom prst="rect">
              <a:avLst/>
            </a:prstGeom>
            <a:solidFill>
              <a:srgbClr val="2653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4067939" y="8468658"/>
            <a:ext cx="9047787" cy="4033770"/>
            <a:chOff x="14067939" y="8468658"/>
            <a:chExt cx="9047787" cy="4033770"/>
          </a:xfrm>
        </p:grpSpPr>
        <p:sp>
          <p:nvSpPr>
            <p:cNvPr id="9" name="文本框 8"/>
            <p:cNvSpPr txBox="1"/>
            <p:nvPr/>
          </p:nvSpPr>
          <p:spPr>
            <a:xfrm>
              <a:off x="14067939" y="8468658"/>
              <a:ext cx="194925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rPr>
                <a:t>业务价值</a:t>
              </a:r>
              <a:endPara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067939" y="9707793"/>
              <a:ext cx="9047787" cy="279463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indent="266700" algn="l">
                <a:defRPr sz="24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 indent="0">
                <a:lnSpc>
                  <a:spcPts val="4200"/>
                </a:lnSpc>
              </a:pPr>
              <a:r>
                <a:rPr lang="en-GB" altLang="zh-CN" sz="2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echo</a:t>
              </a:r>
              <a:r>
                <a:rPr lang="zh-CN" alt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智能客服与企业进行服务接入，将业务出口转换成服务入口，各类企业业务嵌入智能客服，并将业务办理流程规范进行标准化，通过机器人智能问答功能实行，不同属地区域的员工可根据具体所在部门和业务需求，进行线上办理操作，达到自助办理，使服务流程更高效。</a:t>
              </a:r>
              <a:endPara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4067939" y="9376907"/>
              <a:ext cx="611084" cy="108000"/>
            </a:xfrm>
            <a:prstGeom prst="rect">
              <a:avLst/>
            </a:prstGeom>
            <a:solidFill>
              <a:srgbClr val="2653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06863" y="12503673"/>
            <a:ext cx="2438400" cy="808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员工请假</a:t>
            </a:r>
            <a:endParaRPr kumimoji="0" lang="zh-CN" altLang="en-US" sz="4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585197" y="293985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3855" y="838759"/>
            <a:ext cx="10994275" cy="11663669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9654510" y="3803767"/>
            <a:ext cx="2430345" cy="563843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填写请假表单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059949" y="11921543"/>
            <a:ext cx="3309392" cy="816296"/>
            <a:chOff x="9193758" y="11694043"/>
            <a:chExt cx="3309392" cy="816296"/>
          </a:xfrm>
        </p:grpSpPr>
        <p:sp>
          <p:nvSpPr>
            <p:cNvPr id="21" name="圆角矩形 20"/>
            <p:cNvSpPr/>
            <p:nvPr/>
          </p:nvSpPr>
          <p:spPr>
            <a:xfrm>
              <a:off x="9193758" y="11694043"/>
              <a:ext cx="3309392" cy="756000"/>
            </a:xfrm>
            <a:prstGeom prst="roundRect">
              <a:avLst>
                <a:gd name="adj" fmla="val 50000"/>
              </a:avLst>
            </a:prstGeom>
            <a:solidFill>
              <a:srgbClr val="262626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400332" y="11792194"/>
              <a:ext cx="615553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👌</a:t>
              </a:r>
              <a:endPara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971613" y="11822750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请假申请成功</a:t>
              </a:r>
              <a:endParaRPr lang="zh-CN" altLang="en-US" dirty="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0124822" y="314474"/>
            <a:ext cx="13754735" cy="2871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>
              <a:defRPr sz="18000" b="1">
                <a:gradFill>
                  <a:gsLst>
                    <a:gs pos="0">
                      <a:schemeClr val="bg1"/>
                    </a:gs>
                    <a:gs pos="100000">
                      <a:srgbClr val="2F7FFF">
                        <a:alpha val="58043"/>
                      </a:srgbClr>
                    </a:gs>
                    <a:gs pos="67000">
                      <a:srgbClr val="D5DEF0">
                        <a:alpha val="37426"/>
                      </a:srgbClr>
                    </a:gs>
                    <a:gs pos="33000">
                      <a:srgbClr val="317FFF">
                        <a:alpha val="38000"/>
                      </a:srgbClr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SOLUTIONS</a:t>
            </a:r>
            <a:endParaRPr lang="en-US" altLang="zh-CN" dirty="0"/>
          </a:p>
        </p:txBody>
      </p:sp>
      <p:sp>
        <p:nvSpPr>
          <p:cNvPr id="26" name="圆角矩形 25"/>
          <p:cNvSpPr/>
          <p:nvPr/>
        </p:nvSpPr>
        <p:spPr>
          <a:xfrm>
            <a:off x="1150212" y="4367610"/>
            <a:ext cx="2815389" cy="563843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用户提出请假需求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93855" y="10040924"/>
            <a:ext cx="2815389" cy="563843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机器人自动化办理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681" y="0"/>
            <a:ext cx="13125945" cy="13716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841537" y="7390776"/>
            <a:ext cx="5793740" cy="11785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、热门问题          </a:t>
            </a: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、问题点选回复 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、引导提问          </a:t>
            </a: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、解决方案提供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67939" y="9604166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业务价值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67939" y="10823617"/>
            <a:ext cx="9047787" cy="1717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266700" algn="l">
              <a:defRPr sz="2400" kern="1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indent="0">
              <a:lnSpc>
                <a:spcPts val="4200"/>
              </a:lnSpc>
            </a:pPr>
            <a:r>
              <a:rPr lang="en-US" alt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GB" altLang="zh-CN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智能客服深入绑定企业服务业务问题，在与员工会话过程中，整理热门问题提供快捷服务入口，通过简单的点选，在交互中解决用户问题，一触即达，让业务办理轻松化繁为简。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067939" y="10511780"/>
            <a:ext cx="611084" cy="10800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24822" y="314474"/>
            <a:ext cx="13754735" cy="2871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0" b="1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rgbClr val="2F7FFF">
                        <a:alpha val="58043"/>
                      </a:srgbClr>
                    </a:gs>
                    <a:gs pos="67000">
                      <a:srgbClr val="D5DEF0">
                        <a:alpha val="37426"/>
                      </a:srgbClr>
                    </a:gs>
                    <a:gs pos="33000">
                      <a:srgbClr val="317FFF">
                        <a:alpha val="38000"/>
                      </a:srgbClr>
                    </a:gs>
                  </a:gsLst>
                  <a:lin ang="0" scaled="0"/>
                </a:gra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SOLUTIONS</a:t>
            </a:r>
            <a:endParaRPr kumimoji="0" lang="en-US" altLang="zh-CN" sz="18000" b="1" i="0" u="none" strike="noStrike" cap="none" spc="0" normalizeH="0" baseline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rgbClr val="2F7FFF">
                      <a:alpha val="58043"/>
                    </a:srgbClr>
                  </a:gs>
                  <a:gs pos="67000">
                    <a:srgbClr val="D5DEF0">
                      <a:alpha val="37426"/>
                    </a:srgbClr>
                  </a:gs>
                  <a:gs pos="33000">
                    <a:srgbClr val="317FFF">
                      <a:alpha val="38000"/>
                    </a:srgbClr>
                  </a:gs>
                </a:gsLst>
                <a:lin ang="0" scaled="0"/>
              </a:gra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85197" y="293985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759" y="12503673"/>
            <a:ext cx="3022600" cy="808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公积金查询</a:t>
            </a:r>
            <a:endParaRPr kumimoji="0" lang="zh-CN" altLang="en-US" sz="4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067939" y="6283333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业务嵌入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067939" y="7195802"/>
            <a:ext cx="611084" cy="10800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4" name="图片 3" descr="公积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" y="1235075"/>
            <a:ext cx="12155170" cy="1126934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61214" y="9904563"/>
            <a:ext cx="4352290" cy="773415"/>
            <a:chOff x="7272655" y="12125848"/>
            <a:chExt cx="4352290" cy="773415"/>
          </a:xfrm>
        </p:grpSpPr>
        <p:sp>
          <p:nvSpPr>
            <p:cNvPr id="28" name="圆角矩形 27"/>
            <p:cNvSpPr/>
            <p:nvPr/>
          </p:nvSpPr>
          <p:spPr>
            <a:xfrm>
              <a:off x="7272655" y="12125848"/>
              <a:ext cx="4352290" cy="756285"/>
            </a:xfrm>
            <a:prstGeom prst="roundRect">
              <a:avLst>
                <a:gd name="adj" fmla="val 50000"/>
              </a:avLst>
            </a:prstGeom>
            <a:solidFill>
              <a:srgbClr val="262626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7620635" y="12275058"/>
              <a:ext cx="647700" cy="62420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lstStyle/>
            <a:p>
              <a:pPr marL="0" marR="0" indent="0" algn="ctr" defTabSz="8255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3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rPr>
                <a:t>😃</a:t>
              </a:r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rPr>
                <a:t> </a:t>
              </a:r>
              <a:endParaRPr kumimoji="0" lang="zh-CN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173720" y="12217288"/>
              <a:ext cx="3149600" cy="5632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lstStyle/>
            <a:p>
              <a:pPr marL="0" marR="0" indent="0" algn="ctr" defTabSz="825500" rtl="0" fontAlgn="auto" latinLnBrk="0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rPr>
                <a:t>实现复杂业务咨询</a:t>
              </a: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644617" y="1022487"/>
            <a:ext cx="2743200" cy="7560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机器人引导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472462" y="12186996"/>
            <a:ext cx="2743200" cy="75600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用户发出意图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60325"/>
            <a:ext cx="12503150" cy="1377188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850" y="1525139"/>
            <a:ext cx="13696627" cy="1092012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67939" y="6283333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业务嵌入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841537" y="7558100"/>
            <a:ext cx="8502328" cy="1179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、机器人寒暄语              </a:t>
            </a: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、出差单号</a:t>
            </a: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登陆态双验证 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indent="266700" algn="l">
              <a:lnSpc>
                <a:spcPts val="4200"/>
              </a:lnSpc>
            </a:pP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、员工订票需求              </a:t>
            </a:r>
            <a:r>
              <a:rPr lang="en-US" altLang="zh-CN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、表单填写等待订票审核</a:t>
            </a:r>
            <a:endParaRPr lang="zh-CN" altLang="en-US" sz="2600" kern="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067939" y="7195802"/>
            <a:ext cx="611084" cy="10800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67939" y="9604166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业务价值</a:t>
            </a:r>
            <a:endParaRPr kumimoji="0" lang="zh-CN" altLang="en-US" sz="3600" b="1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067939" y="10823617"/>
            <a:ext cx="9047787" cy="1717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266700" algn="l">
              <a:defRPr sz="2400" kern="1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indent="0">
              <a:lnSpc>
                <a:spcPts val="4200"/>
              </a:lnSpc>
            </a:pPr>
            <a:r>
              <a:rPr lang="en-GB" altLang="zh-CN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echo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智能客服接入企服常用的差旅订票场景，可以实现用户自助快速订票，减少与业务部门助理人工订票的繁琐流程，提升行政服务效率。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067939" y="10511780"/>
            <a:ext cx="611084" cy="10800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24822" y="314474"/>
            <a:ext cx="13754735" cy="2871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0" b="1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rgbClr val="2F7FFF">
                        <a:alpha val="58043"/>
                      </a:srgbClr>
                    </a:gs>
                    <a:gs pos="67000">
                      <a:srgbClr val="D5DEF0">
                        <a:alpha val="37426"/>
                      </a:srgbClr>
                    </a:gs>
                    <a:gs pos="33000">
                      <a:srgbClr val="317FFF">
                        <a:alpha val="38000"/>
                      </a:srgbClr>
                    </a:gs>
                  </a:gsLst>
                  <a:lin ang="0" scaled="0"/>
                </a:gra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SOLUTIONS</a:t>
            </a:r>
            <a:endParaRPr kumimoji="0" lang="en-US" altLang="zh-CN" sz="18000" b="1" i="0" u="none" strike="noStrike" cap="none" spc="0" normalizeH="0" baseline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rgbClr val="2F7FFF">
                      <a:alpha val="58043"/>
                    </a:srgbClr>
                  </a:gs>
                  <a:gs pos="67000">
                    <a:srgbClr val="D5DEF0">
                      <a:alpha val="37426"/>
                    </a:srgbClr>
                  </a:gs>
                  <a:gs pos="33000">
                    <a:srgbClr val="317FFF">
                      <a:alpha val="38000"/>
                    </a:srgbClr>
                  </a:gs>
                </a:gsLst>
                <a:lin ang="0" scaled="0"/>
              </a:gra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85197" y="293985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9912" y="12502929"/>
            <a:ext cx="1872307" cy="8104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订机票</a:t>
            </a:r>
            <a:endParaRPr kumimoji="0" lang="zh-CN" altLang="en-US" sz="4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520182" y="12420672"/>
            <a:ext cx="4275455" cy="756285"/>
            <a:chOff x="9384437" y="11820360"/>
            <a:chExt cx="4275455" cy="756285"/>
          </a:xfrm>
        </p:grpSpPr>
        <p:sp>
          <p:nvSpPr>
            <p:cNvPr id="23" name="圆角矩形 22"/>
            <p:cNvSpPr/>
            <p:nvPr/>
          </p:nvSpPr>
          <p:spPr>
            <a:xfrm>
              <a:off x="9384437" y="11820360"/>
              <a:ext cx="4275455" cy="756285"/>
            </a:xfrm>
            <a:prstGeom prst="roundRect">
              <a:avLst>
                <a:gd name="adj" fmla="val 50000"/>
              </a:avLst>
            </a:prstGeom>
            <a:solidFill>
              <a:srgbClr val="262626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endPara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641966" y="11950833"/>
              <a:ext cx="538610" cy="62581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3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rPr>
                <a:t>😎</a:t>
              </a:r>
              <a:endParaRPr kumimoji="0" lang="zh-CN" altLang="en-US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0164952" y="11900415"/>
              <a:ext cx="326243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复杂业务轻松办理</a:t>
              </a:r>
              <a:endParaRPr lang="zh-CN" altLang="en-US" dirty="0"/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6072595" y="2183566"/>
            <a:ext cx="3360501" cy="756285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用户发出订票意图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0" y="9863495"/>
            <a:ext cx="2620451" cy="756285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机器人引导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0" y="4877671"/>
            <a:ext cx="2620451" cy="756285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精准理解逻辑</a:t>
            </a:r>
            <a:endParaRPr kumimoji="0" lang="zh-CN" altLang="en-US" sz="2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60325"/>
            <a:ext cx="12503150" cy="13771880"/>
          </a:xfrm>
          <a:prstGeom prst="rect">
            <a:avLst/>
          </a:prstGeom>
          <a:solidFill>
            <a:srgbClr val="26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841537" y="5724800"/>
            <a:ext cx="6623608" cy="2454577"/>
            <a:chOff x="13841537" y="6283333"/>
            <a:chExt cx="6623608" cy="2454577"/>
          </a:xfrm>
        </p:grpSpPr>
        <p:sp>
          <p:nvSpPr>
            <p:cNvPr id="8" name="文本框 7"/>
            <p:cNvSpPr txBox="1"/>
            <p:nvPr/>
          </p:nvSpPr>
          <p:spPr>
            <a:xfrm>
              <a:off x="14067939" y="6283333"/>
              <a:ext cx="1930400" cy="65532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rPr>
                <a:t>业务嵌入</a:t>
              </a:r>
              <a:endPara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841537" y="7558100"/>
              <a:ext cx="6623608" cy="117981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indent="266700" algn="l">
                <a:lnSpc>
                  <a:spcPts val="4200"/>
                </a:lnSpc>
              </a:pP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、热门问题推荐            </a:t>
              </a: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、问答智能匹配</a:t>
              </a:r>
              <a:endPara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4200"/>
                </a:lnSpc>
              </a:pP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、问题自助检索            </a:t>
              </a:r>
              <a:r>
                <a:rPr lang="en-US" altLang="zh-CN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26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rPr>
                <a:t>、关联问题推荐</a:t>
              </a:r>
              <a:endParaRPr lang="zh-CN" altLang="en-US" sz="26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4067939" y="7195802"/>
              <a:ext cx="611084" cy="108000"/>
            </a:xfrm>
            <a:prstGeom prst="rect">
              <a:avLst/>
            </a:prstGeom>
            <a:solidFill>
              <a:srgbClr val="2653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049651" y="9021962"/>
            <a:ext cx="9047787" cy="3967620"/>
            <a:chOff x="14049651" y="9604166"/>
            <a:chExt cx="9047787" cy="3967620"/>
          </a:xfrm>
        </p:grpSpPr>
        <p:sp>
          <p:nvSpPr>
            <p:cNvPr id="9" name="文本框 8"/>
            <p:cNvSpPr txBox="1"/>
            <p:nvPr/>
          </p:nvSpPr>
          <p:spPr>
            <a:xfrm>
              <a:off x="14067939" y="9604166"/>
              <a:ext cx="1930400" cy="65532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3600" b="1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rPr>
                <a:t>业务价值</a:t>
              </a:r>
              <a:endParaRPr kumimoji="0" lang="zh-CN" altLang="en-US" sz="3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049651" y="10776149"/>
              <a:ext cx="9047787" cy="2795637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indent="266700" algn="l">
                <a:defRPr sz="2400" kern="10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 indent="0">
                <a:lnSpc>
                  <a:spcPts val="4200"/>
                </a:lnSpc>
              </a:pPr>
              <a:r>
                <a:rPr lang="en-GB" altLang="zh-CN" sz="2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echo</a:t>
              </a:r>
              <a:r>
                <a:rPr lang="zh-CN" altLang="en-US" sz="2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智能客服机器人可进行热门问答推荐，根据用户标准和相似问法，使业务答案匹配准确率更高，另外机器人还可根据提问进度，关联推荐后续可能要问到的问题，让企业员工与机器人的问答互动过程，更加符合业务办理顺序，提升员工业务咨询的服务体验。</a:t>
              </a:r>
              <a:endPara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4067939" y="10511780"/>
              <a:ext cx="611084" cy="108000"/>
            </a:xfrm>
            <a:prstGeom prst="rect">
              <a:avLst/>
            </a:prstGeom>
            <a:solidFill>
              <a:srgbClr val="2653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1585197" y="293985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4866" y="12502929"/>
            <a:ext cx="1282402" cy="8104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报销</a:t>
            </a:r>
            <a:endParaRPr kumimoji="0" lang="zh-CN" altLang="en-US" sz="4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812" y="2150969"/>
            <a:ext cx="4329510" cy="1087700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79" y="167653"/>
            <a:ext cx="5170442" cy="11937128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8591105" y="4176266"/>
            <a:ext cx="2155351" cy="490227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2200" b="1" dirty="0">
                <a:solidFill>
                  <a:srgbClr val="FFFFFF"/>
                </a:solidFill>
                <a:latin typeface="Source Han Sans CN Bold" panose="020B0400000000000000" pitchFamily="34" charset="-128"/>
                <a:ea typeface="Source Han Sans CN Bold" panose="020B0400000000000000" pitchFamily="34" charset="-128"/>
              </a:rPr>
              <a:t>发票粘贴样例</a:t>
            </a:r>
            <a:endParaRPr lang="zh-CN" altLang="en-US" sz="2200" b="1" dirty="0">
              <a:solidFill>
                <a:srgbClr val="FFFFFF"/>
              </a:solidFill>
              <a:latin typeface="Source Han Sans CN Bold" panose="020B0400000000000000" pitchFamily="34" charset="-128"/>
              <a:ea typeface="Source Han Sans CN Bold" panose="020B0400000000000000" pitchFamily="34" charset="-128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57751" y="10279971"/>
            <a:ext cx="3865829" cy="552574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2200" b="1" dirty="0">
                <a:solidFill>
                  <a:srgbClr val="FFFFFF"/>
                </a:solidFill>
                <a:latin typeface="Source Han Sans CN Bold" panose="020B0400000000000000" pitchFamily="34" charset="-128"/>
                <a:ea typeface="Source Han Sans CN Bold" panose="020B0400000000000000" pitchFamily="34" charset="-128"/>
              </a:rPr>
              <a:t>问答智能匹配</a:t>
            </a:r>
            <a:r>
              <a:rPr lang="en-US" altLang="zh-CN" sz="2200" b="1" dirty="0">
                <a:solidFill>
                  <a:srgbClr val="FFFFFF"/>
                </a:solidFill>
                <a:latin typeface="Source Han Sans CN Bold" panose="020B0400000000000000" pitchFamily="34" charset="-128"/>
                <a:ea typeface="Source Han Sans CN Bold" panose="020B0400000000000000" pitchFamily="34" charset="-128"/>
              </a:rPr>
              <a:t>&amp;</a:t>
            </a:r>
            <a:r>
              <a:rPr lang="zh-CN" altLang="en-US" sz="2200" b="1" dirty="0">
                <a:solidFill>
                  <a:srgbClr val="FFFFFF"/>
                </a:solidFill>
                <a:latin typeface="Source Han Sans CN Bold" panose="020B0400000000000000" pitchFamily="34" charset="-128"/>
                <a:ea typeface="Source Han Sans CN Bold" panose="020B0400000000000000" pitchFamily="34" charset="-128"/>
              </a:rPr>
              <a:t>关联问题推荐</a:t>
            </a:r>
            <a:endParaRPr lang="zh-CN" altLang="en-US" sz="2200" dirty="0">
              <a:solidFill>
                <a:srgbClr val="FFFFFF"/>
              </a:solidFill>
              <a:latin typeface="Source Han Sans CN Regular" panose="020B0400000000000000" pitchFamily="34" charset="-128"/>
              <a:ea typeface="Source Han Sans CN Regular" panose="020B0400000000000000" pitchFamily="34" charset="-128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402658" y="12001121"/>
            <a:ext cx="5047776" cy="756285"/>
            <a:chOff x="7557906" y="12025110"/>
            <a:chExt cx="5047776" cy="756285"/>
          </a:xfrm>
        </p:grpSpPr>
        <p:sp>
          <p:nvSpPr>
            <p:cNvPr id="23" name="圆角矩形 22"/>
            <p:cNvSpPr/>
            <p:nvPr/>
          </p:nvSpPr>
          <p:spPr>
            <a:xfrm>
              <a:off x="7557906" y="12025110"/>
              <a:ext cx="4699709" cy="756285"/>
            </a:xfrm>
            <a:prstGeom prst="roundRect">
              <a:avLst>
                <a:gd name="adj" fmla="val 50000"/>
              </a:avLst>
            </a:prstGeom>
            <a:solidFill>
              <a:srgbClr val="262626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endParaRPr kumimoji="0" lang="zh-CN" altLang="en-US" sz="2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7787531" y="12155583"/>
              <a:ext cx="538610" cy="625812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50800" tIns="50800" rIns="50800" bIns="50800" numCol="1" spcCol="38100" rtlCol="0" anchor="t" forceAA="0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3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Neue" panose="02000503000000020004"/>
                </a:rPr>
                <a:t>😊</a:t>
              </a:r>
              <a:endParaRPr kumimoji="0" lang="zh-CN" altLang="en-US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804368" y="12128770"/>
              <a:ext cx="480131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智能问答，提升服务体验</a:t>
              </a:r>
              <a:endParaRPr lang="zh-CN" altLang="en-US" sz="2600" dirty="0"/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9444465" y="7155324"/>
            <a:ext cx="2539088" cy="618570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2200" b="1" dirty="0">
                <a:solidFill>
                  <a:srgbClr val="FFFFFF"/>
                </a:solidFill>
                <a:latin typeface="Source Han Sans CN Bold" panose="020B0400000000000000" pitchFamily="34" charset="-128"/>
                <a:ea typeface="Source Han Sans CN Bold" panose="020B0400000000000000" pitchFamily="34" charset="-128"/>
              </a:rPr>
              <a:t>机器人引导用户</a:t>
            </a:r>
            <a:endParaRPr lang="zh-CN" altLang="en-US" sz="2200" b="1" dirty="0">
              <a:solidFill>
                <a:srgbClr val="FFFFFF"/>
              </a:solidFill>
              <a:latin typeface="Source Han Sans CN Bold" panose="020B0400000000000000" pitchFamily="34" charset="-128"/>
              <a:ea typeface="Source Han Sans CN Bold" panose="020B0400000000000000" pitchFamily="34" charset="-128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91811" y="5329244"/>
            <a:ext cx="2247704" cy="552575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2200" b="1" dirty="0">
                <a:solidFill>
                  <a:srgbClr val="FFFFFF"/>
                </a:solidFill>
                <a:latin typeface="Source Han Sans CN Bold" panose="020B0400000000000000" pitchFamily="34" charset="-128"/>
                <a:ea typeface="Source Han Sans CN Bold" panose="020B0400000000000000" pitchFamily="34" charset="-128"/>
              </a:rPr>
              <a:t>提出报销需求</a:t>
            </a:r>
            <a:endParaRPr lang="zh-CN" altLang="en-US" sz="2200" b="1" dirty="0">
              <a:solidFill>
                <a:srgbClr val="FFFFFF"/>
              </a:solidFill>
              <a:latin typeface="Source Han Sans CN Bold" panose="020B0400000000000000" pitchFamily="34" charset="-128"/>
              <a:ea typeface="Source Han Sans CN Bold" panose="020B0400000000000000" pitchFamily="34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24822" y="314474"/>
            <a:ext cx="13754735" cy="2871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0" b="1" i="0" u="none" strike="noStrike" cap="none" spc="0" normalizeH="0" baseline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rgbClr val="2F7FFF">
                        <a:alpha val="58043"/>
                      </a:srgbClr>
                    </a:gs>
                    <a:gs pos="67000">
                      <a:srgbClr val="D5DEF0">
                        <a:alpha val="37426"/>
                      </a:srgbClr>
                    </a:gs>
                    <a:gs pos="33000">
                      <a:srgbClr val="317FFF">
                        <a:alpha val="38000"/>
                      </a:srgbClr>
                    </a:gs>
                  </a:gsLst>
                  <a:lin ang="0" scaled="0"/>
                </a:gra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SOLUTIONS</a:t>
            </a:r>
            <a:endParaRPr kumimoji="0" lang="en-US" altLang="zh-CN" sz="18000" b="1" i="0" u="none" strike="noStrike" cap="none" spc="0" normalizeH="0" baseline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rgbClr val="2F7FFF">
                      <a:alpha val="58043"/>
                    </a:srgbClr>
                  </a:gs>
                  <a:gs pos="67000">
                    <a:srgbClr val="D5DEF0">
                      <a:alpha val="37426"/>
                    </a:srgbClr>
                  </a:gs>
                  <a:gs pos="33000">
                    <a:srgbClr val="317FFF">
                      <a:alpha val="38000"/>
                    </a:srgbClr>
                  </a:gs>
                </a:gsLst>
                <a:lin ang="0" scaled="0"/>
              </a:gra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6730694" y="5446848"/>
            <a:ext cx="1025144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Cust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2653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mer</a:t>
            </a:r>
            <a:r>
              <a:rPr kumimoji="0" lang="zh-CN" alt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Cases</a:t>
            </a:r>
            <a:endParaRPr kumimoji="0" lang="zh-CN" altLang="en-US" sz="10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89614" y="727329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客户案例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02760" y="12534877"/>
            <a:ext cx="5107305" cy="440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Communication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人们在木桌附近的顶视图照片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1" b="7851"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/>
          <p:cNvSpPr/>
          <p:nvPr/>
        </p:nvSpPr>
        <p:spPr>
          <a:xfrm>
            <a:off x="-8712" y="22642"/>
            <a:ext cx="24384000" cy="3838800"/>
          </a:xfrm>
          <a:prstGeom prst="rect">
            <a:avLst/>
          </a:prstGeom>
          <a:solidFill>
            <a:schemeClr val="tx1">
              <a:alpha val="4205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/>
          </a:p>
        </p:txBody>
      </p:sp>
      <p:cxnSp>
        <p:nvCxnSpPr>
          <p:cNvPr id="8" name="直线连接符 7"/>
          <p:cNvCxnSpPr/>
          <p:nvPr/>
        </p:nvCxnSpPr>
        <p:spPr>
          <a:xfrm>
            <a:off x="3443573" y="1148128"/>
            <a:ext cx="0" cy="46201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95346" y="2048354"/>
            <a:ext cx="2259330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320"/>
              </a:lnSpc>
            </a:pPr>
            <a:r>
              <a:rPr lang="zh-CN" altLang="en-US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客户企业是中国领先的软件与信息技术服务商，目前企业内部使用的员工智能服务助手，覆盖全球</a:t>
            </a:r>
            <a:r>
              <a:rPr lang="en-US" altLang="zh-CN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40</a:t>
            </a:r>
            <a:r>
              <a:rPr lang="zh-CN" altLang="en-US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余个城市近百个分支机构和超过</a:t>
            </a:r>
            <a:r>
              <a:rPr lang="en-US" altLang="zh-CN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个全球交付中心，服务员工超</a:t>
            </a:r>
            <a:r>
              <a:rPr lang="en-US" altLang="zh-CN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70000</a:t>
            </a:r>
            <a:r>
              <a:rPr lang="zh-CN" altLang="en-US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余人。</a:t>
            </a:r>
            <a:endParaRPr lang="zh-CN" altLang="en-US" kern="100" dirty="0">
              <a:solidFill>
                <a:schemeClr val="bg1">
                  <a:lumMod val="8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537" y="3861442"/>
            <a:ext cx="24375286" cy="9831916"/>
          </a:xfrm>
          <a:prstGeom prst="roundRect">
            <a:avLst>
              <a:gd name="adj" fmla="val 0"/>
            </a:avLst>
          </a:prstGeom>
          <a:solidFill>
            <a:srgbClr val="27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/>
          </a:p>
        </p:txBody>
      </p:sp>
      <p:pic>
        <p:nvPicPr>
          <p:cNvPr id="1026" name="Picture 2" descr="投影阴影 树叶影子 素材 贴图 光影 光..."/>
          <p:cNvPicPr>
            <a:picLocks noChangeAspect="1" noChangeArrowheads="1"/>
          </p:cNvPicPr>
          <p:nvPr/>
        </p:nvPicPr>
        <p:blipFill rotWithShape="1"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7"/>
          <a:stretch>
            <a:fillRect/>
          </a:stretch>
        </p:blipFill>
        <p:spPr bwMode="auto">
          <a:xfrm>
            <a:off x="15000512" y="3884084"/>
            <a:ext cx="9199092" cy="70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063501" y="5450587"/>
            <a:ext cx="615886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of enterprise plan</a:t>
            </a:r>
            <a:endParaRPr lang="zh-CN" alt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1134299" y="6903062"/>
            <a:ext cx="7159526" cy="5841708"/>
          </a:xfrm>
          <a:prstGeom prst="roundRect">
            <a:avLst>
              <a:gd name="adj" fmla="val 3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47" name="圆角矩形 46"/>
          <p:cNvSpPr/>
          <p:nvPr/>
        </p:nvSpPr>
        <p:spPr>
          <a:xfrm>
            <a:off x="8766873" y="4711149"/>
            <a:ext cx="7159526" cy="8322678"/>
          </a:xfrm>
          <a:prstGeom prst="roundRect">
            <a:avLst>
              <a:gd name="adj" fmla="val 3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48" name="圆角矩形 47"/>
          <p:cNvSpPr/>
          <p:nvPr/>
        </p:nvSpPr>
        <p:spPr>
          <a:xfrm>
            <a:off x="16381095" y="6902450"/>
            <a:ext cx="7159625" cy="5842000"/>
          </a:xfrm>
          <a:prstGeom prst="roundRect">
            <a:avLst>
              <a:gd name="adj" fmla="val 3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20" name="矩形 19"/>
          <p:cNvSpPr/>
          <p:nvPr/>
        </p:nvSpPr>
        <p:spPr>
          <a:xfrm>
            <a:off x="1428604" y="8071414"/>
            <a:ext cx="6628512" cy="1281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）员工咨询渠道延展到各个平台，未有效覆盖所有咨询渠道；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28605" y="9343892"/>
            <a:ext cx="6604754" cy="686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）多部门工单流转繁琐，问题处理效率低下；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28604" y="11103770"/>
            <a:ext cx="6628512" cy="1281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）客服与咨询城市服务无法智能匹配，导致解决问题效率低下；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28604" y="10271868"/>
            <a:ext cx="6403520" cy="686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）客服服务质量及客户情况，无数据支持；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98701" y="5863650"/>
            <a:ext cx="6542622" cy="245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8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）多渠道接入：解决渠道延展问题及智能匹配客服问题，根据员工工作地智能精准匹配客服，实现多渠道咨询，统一平台处理能力，极大的解决了渠道延展性问题，提高了系统使用效率。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082108" y="8387080"/>
            <a:ext cx="6575808" cy="150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8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）智能工单系统：解决多部门工单流转问题，提升问题处理效率，实现工单流程可视化配置、自定义配置。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82108" y="10131279"/>
            <a:ext cx="6575808" cy="245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8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）数据分析平台：解决企业对于服务质量及系统把控问题，把数据分析交由系统，管理人员只需查看系统就可进行工作量分析，满意度分析，会话查看等，为系统闭环问题，提供数据支撑。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691511" y="8314783"/>
            <a:ext cx="6539044" cy="339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80"/>
              </a:lnSpc>
            </a:pP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echo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智能机器人可快速接入员工服务平台，代替人力事务，将业务办理自助化、流程化、共享化。无缝链接、智能处理来自人力、行政、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等不同类型企业事务，提供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x24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小时咨询服务。知识学习与服务内容高度耦合，标准化业务办理流程并提升业务粘性，做到全流程一站式线上解决，员工事务处理体验全面升级 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18360">
            <a:off x="21822320" y="6183276"/>
            <a:ext cx="1579360" cy="1579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8394" y="4662993"/>
            <a:ext cx="3149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000" b="1" kern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企业方案介绍</a:t>
            </a:r>
            <a:endParaRPr lang="zh-CN" altLang="en-US" sz="4000" b="1" kern="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8604" y="7365076"/>
            <a:ext cx="2094230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客户问题</a:t>
            </a:r>
            <a:endParaRPr lang="zh-CN" altLang="en-US" sz="3200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109047" y="5074959"/>
            <a:ext cx="2215515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解决方案</a:t>
            </a:r>
            <a:endParaRPr lang="zh-CN" altLang="en-US" sz="3200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691775" y="7365293"/>
            <a:ext cx="2215515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客户价值</a:t>
            </a:r>
            <a:endParaRPr lang="zh-CN" altLang="en-US" sz="3200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35420" y="1016615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000" b="1" kern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客户案例</a:t>
            </a:r>
            <a:endParaRPr lang="zh-CN" altLang="en-US" sz="4000" b="1" kern="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17810" y="1006702"/>
            <a:ext cx="7721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kern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案例一：某企业员工智能服务助手</a:t>
            </a:r>
            <a:endParaRPr lang="zh-CN" altLang="en-US" sz="4000" kern="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人们在木桌附近的顶视图照片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51" b="7851"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/>
          <p:cNvSpPr/>
          <p:nvPr/>
        </p:nvSpPr>
        <p:spPr>
          <a:xfrm>
            <a:off x="178" y="-218"/>
            <a:ext cx="24384000" cy="3838800"/>
          </a:xfrm>
          <a:prstGeom prst="rect">
            <a:avLst/>
          </a:prstGeom>
          <a:solidFill>
            <a:schemeClr val="tx1">
              <a:alpha val="4205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/>
          </a:p>
        </p:txBody>
      </p:sp>
      <p:cxnSp>
        <p:nvCxnSpPr>
          <p:cNvPr id="8" name="直线连接符 7"/>
          <p:cNvCxnSpPr/>
          <p:nvPr/>
        </p:nvCxnSpPr>
        <p:spPr>
          <a:xfrm>
            <a:off x="3443573" y="1148128"/>
            <a:ext cx="0" cy="46201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95346" y="2048354"/>
            <a:ext cx="22593300" cy="773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320"/>
              </a:lnSpc>
            </a:pPr>
            <a:r>
              <a:rPr lang="zh-CN" altLang="en-US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“某某快递智慧网格系统”是软通动力联合中国移动、华为共同建设的数字化</a:t>
            </a:r>
            <a:r>
              <a:rPr lang="en-GB" altLang="zh-CN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IT</a:t>
            </a:r>
            <a:r>
              <a:rPr lang="zh-CN" altLang="en-US" kern="100" dirty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Times New Roman" panose="02020603050405020304" pitchFamily="18" charset="0"/>
              </a:rPr>
              <a:t>平台解决方案。</a:t>
            </a:r>
            <a:endParaRPr lang="zh-CN" altLang="en-US" kern="100" dirty="0">
              <a:solidFill>
                <a:schemeClr val="bg1">
                  <a:lumMod val="85000"/>
                </a:schemeClr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427" y="3861442"/>
            <a:ext cx="24375286" cy="9831916"/>
          </a:xfrm>
          <a:prstGeom prst="roundRect">
            <a:avLst>
              <a:gd name="adj" fmla="val 0"/>
            </a:avLst>
          </a:prstGeom>
          <a:solidFill>
            <a:srgbClr val="27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dirty="0"/>
          </a:p>
        </p:txBody>
      </p:sp>
      <p:pic>
        <p:nvPicPr>
          <p:cNvPr id="1026" name="Picture 2" descr="投影阴影 树叶影子 素材 贴图 光影 光..."/>
          <p:cNvPicPr>
            <a:picLocks noChangeAspect="1" noChangeArrowheads="1"/>
          </p:cNvPicPr>
          <p:nvPr/>
        </p:nvPicPr>
        <p:blipFill rotWithShape="1"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7"/>
          <a:stretch>
            <a:fillRect/>
          </a:stretch>
        </p:blipFill>
        <p:spPr bwMode="auto">
          <a:xfrm>
            <a:off x="15000512" y="3884084"/>
            <a:ext cx="9199092" cy="70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063501" y="5450587"/>
            <a:ext cx="615886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 of enterprise plan</a:t>
            </a:r>
            <a:endParaRPr lang="zh-CN" alt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1134299" y="6903062"/>
            <a:ext cx="7159526" cy="5841708"/>
          </a:xfrm>
          <a:prstGeom prst="roundRect">
            <a:avLst>
              <a:gd name="adj" fmla="val 3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47" name="圆角矩形 46"/>
          <p:cNvSpPr/>
          <p:nvPr/>
        </p:nvSpPr>
        <p:spPr>
          <a:xfrm>
            <a:off x="8766873" y="6858000"/>
            <a:ext cx="7159526" cy="5886770"/>
          </a:xfrm>
          <a:prstGeom prst="roundRect">
            <a:avLst>
              <a:gd name="adj" fmla="val 3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48" name="圆角矩形 47"/>
          <p:cNvSpPr/>
          <p:nvPr/>
        </p:nvSpPr>
        <p:spPr>
          <a:xfrm>
            <a:off x="16437075" y="6857999"/>
            <a:ext cx="7159526" cy="5886770"/>
          </a:xfrm>
          <a:prstGeom prst="roundRect">
            <a:avLst>
              <a:gd name="adj" fmla="val 3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20" name="矩形 19"/>
          <p:cNvSpPr/>
          <p:nvPr/>
        </p:nvSpPr>
        <p:spPr>
          <a:xfrm>
            <a:off x="1467002" y="8505844"/>
            <a:ext cx="6628512" cy="686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）需快速扩大揽投市场，业务模式待转型；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90760" y="9560366"/>
            <a:ext cx="6604754" cy="686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）快递员管理模式粗放，业务效益提升慢；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90759" y="10503508"/>
            <a:ext cx="6403520" cy="686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64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）数据管理方式上滞后，人员管理成本高。</a:t>
            </a:r>
            <a:endParaRPr lang="zh-CN" altLang="en-US" sz="2400" kern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75325" y="8505844"/>
            <a:ext cx="6542622" cy="1035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80"/>
              </a:lnSpc>
            </a:pPr>
            <a:r>
              <a:rPr lang="en-US" altLang="zh-CN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一键需求查询：快速定位市场需求，查询业务进展情况；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125157" y="9837999"/>
            <a:ext cx="6575808" cy="1035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8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）智能工单系统：结合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产品智造业务战略沙盘地图；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98218" y="11185663"/>
            <a:ext cx="6575808" cy="1035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8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）智慧网格系统：网格化寄递行业智能管理及运营实施。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777302" y="8505844"/>
            <a:ext cx="6539044" cy="3866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68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该系统应用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echo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智能客服</a:t>
            </a:r>
            <a:r>
              <a:rPr lang="en-GB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SaaS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该快递企业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</a:t>
            </a: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客户服务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ADO</a:t>
            </a: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辅助</a:t>
            </a:r>
            <a:r>
              <a:rPr lang="zh-CN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一步落实该企业降本增效的战略诉求、打造该平台从“核心营销作业型”向“生产服务型”转型，助力该企业集团从“粗放式管理”向“网格化作业”转变，构造企业经营分析系统和管理驾驶舱，为集团决策层提供科学评价和风险管控的数据支持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18360">
            <a:off x="21304605" y="5911153"/>
            <a:ext cx="1579360" cy="1579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8394" y="4662993"/>
            <a:ext cx="3149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000" b="1" kern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企业方案介绍</a:t>
            </a:r>
            <a:endParaRPr lang="zh-CN" altLang="en-US" sz="4000" b="1" kern="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6704" y="7595594"/>
            <a:ext cx="2094230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客户问题</a:t>
            </a:r>
            <a:endParaRPr lang="zh-CN" altLang="en-US" sz="3200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098218" y="7595594"/>
            <a:ext cx="2215515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解决方案</a:t>
            </a:r>
            <a:endParaRPr lang="zh-CN" altLang="en-US" sz="3200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77302" y="7595594"/>
            <a:ext cx="2215515" cy="5937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3200" b="1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客户价值</a:t>
            </a:r>
            <a:endParaRPr lang="zh-CN" altLang="en-US" sz="3200" b="1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35420" y="1016615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000" b="1" kern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客户案例</a:t>
            </a:r>
            <a:endParaRPr lang="zh-CN" altLang="en-US" sz="4000" b="1" kern="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17810" y="1006702"/>
            <a:ext cx="8737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000" kern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案例二：某大型快递企业智慧网格平台</a:t>
            </a:r>
            <a:endParaRPr lang="zh-CN" altLang="en-US" sz="4000" kern="1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37133" y="5407307"/>
            <a:ext cx="1363853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Thanks</a:t>
            </a:r>
            <a:r>
              <a:rPr kumimoji="0" lang="zh-CN" alt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F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2653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r</a:t>
            </a:r>
            <a:r>
              <a:rPr kumimoji="0" lang="zh-CN" alt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Watching</a:t>
            </a:r>
            <a:endParaRPr kumimoji="0" lang="zh-CN" altLang="en-US" sz="10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27595" y="7253413"/>
            <a:ext cx="3657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以上，感谢观看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31739" y="10505711"/>
            <a:ext cx="2108401" cy="21084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714484" y="12737589"/>
            <a:ext cx="4500245" cy="501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关注</a:t>
            </a: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echo</a:t>
            </a:r>
            <a:r>
              <a:rPr lang="zh-CN" altLang="en-US" sz="2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智能，了解更多资讯</a:t>
            </a:r>
            <a:endParaRPr kumimoji="0" lang="zh-CN" altLang="en-US" sz="26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990" y="515968"/>
            <a:ext cx="4766723" cy="78757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891" y="3916018"/>
            <a:ext cx="1157410" cy="202546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990" y="6227409"/>
            <a:ext cx="881417" cy="24747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目录"/>
          <p:cNvSpPr txBox="1"/>
          <p:nvPr/>
        </p:nvSpPr>
        <p:spPr>
          <a:xfrm>
            <a:off x="1372494" y="1788240"/>
            <a:ext cx="2133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sz="8000" dirty="0" err="1"/>
              <a:t>目录</a:t>
            </a:r>
            <a:endParaRPr sz="8000" dirty="0"/>
          </a:p>
        </p:txBody>
      </p:sp>
      <p:sp>
        <p:nvSpPr>
          <p:cNvPr id="4" name="CONTENT"/>
          <p:cNvSpPr txBox="1"/>
          <p:nvPr/>
        </p:nvSpPr>
        <p:spPr>
          <a:xfrm>
            <a:off x="1388686" y="3110627"/>
            <a:ext cx="6001385" cy="78930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>
            <a:spAutoFit/>
          </a:bodyPr>
          <a:lstStyle>
            <a:lvl1pPr algn="l">
              <a:defRPr sz="8000">
                <a:solidFill>
                  <a:srgbClr val="4D62BE"/>
                </a:solidFill>
                <a:latin typeface="PingFang SC Semibold" panose="020B0400000000000000" charset="-122"/>
                <a:ea typeface="PingFang SC Semibold" panose="020B0400000000000000" charset="-122"/>
                <a:cs typeface="PingFang SC Semibold" panose="020B0400000000000000" charset="-122"/>
                <a:sym typeface="PingFang SC Semibold" panose="020B0400000000000000" charset="-122"/>
              </a:defRPr>
            </a:lvl1pPr>
          </a:lstStyle>
          <a:p>
            <a:r>
              <a:rPr sz="4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r>
              <a:rPr lang="en-US" sz="4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363980" y="5332095"/>
            <a:ext cx="2832735" cy="2832735"/>
          </a:xfrm>
          <a:prstGeom prst="roundRect">
            <a:avLst>
              <a:gd name="adj" fmla="val 50000"/>
            </a:avLst>
          </a:prstGeom>
          <a:solidFill>
            <a:srgbClr val="255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1175" y="6082030"/>
            <a:ext cx="19983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目录"/>
          <p:cNvSpPr txBox="1"/>
          <p:nvPr/>
        </p:nvSpPr>
        <p:spPr>
          <a:xfrm>
            <a:off x="1362075" y="8682355"/>
            <a:ext cx="2836545" cy="6661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/>
            <a:r>
              <a:rPr 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方案介绍</a:t>
            </a:r>
            <a:endParaRPr 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目录"/>
          <p:cNvSpPr txBox="1"/>
          <p:nvPr/>
        </p:nvSpPr>
        <p:spPr>
          <a:xfrm>
            <a:off x="1363345" y="9525000"/>
            <a:ext cx="2835275" cy="92773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t" anchorCtr="0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 eaLnBrk="1">
              <a:lnSpc>
                <a:spcPts val="3420"/>
              </a:lnSpc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PROJECT </a:t>
            </a:r>
            <a:endParaRPr lang="en-US" altLang="zh-CN"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1">
              <a:lnSpc>
                <a:spcPts val="3420"/>
              </a:lnSpc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INTRODUCTION </a:t>
            </a:r>
            <a:endParaRPr lang="en-US" altLang="zh-CN"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748655" y="5332095"/>
            <a:ext cx="2833370" cy="2832735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65850" y="6082030"/>
            <a:ext cx="19989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目录"/>
          <p:cNvSpPr txBox="1"/>
          <p:nvPr/>
        </p:nvSpPr>
        <p:spPr>
          <a:xfrm>
            <a:off x="5746750" y="8731250"/>
            <a:ext cx="2837180" cy="6661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/>
            <a:r>
              <a:rPr lang="zh-CN" sz="4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应用场景</a:t>
            </a:r>
            <a:endParaRPr lang="zh-CN" sz="4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目录"/>
          <p:cNvSpPr txBox="1"/>
          <p:nvPr/>
        </p:nvSpPr>
        <p:spPr>
          <a:xfrm>
            <a:off x="5890895" y="9522460"/>
            <a:ext cx="2548255" cy="92773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t" anchorCtr="0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 eaLnBrk="1">
              <a:lnSpc>
                <a:spcPts val="3420"/>
              </a:lnSpc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APPLICATION SCENARIOS</a:t>
            </a:r>
            <a:endParaRPr lang="zh-CN" altLang="en-US"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297795" y="5332095"/>
            <a:ext cx="2832735" cy="2832735"/>
          </a:xfrm>
          <a:prstGeom prst="roundRect">
            <a:avLst>
              <a:gd name="adj" fmla="val 50000"/>
            </a:avLst>
          </a:prstGeom>
          <a:solidFill>
            <a:srgbClr val="255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14990" y="6082030"/>
            <a:ext cx="19983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8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目录"/>
          <p:cNvSpPr txBox="1"/>
          <p:nvPr/>
        </p:nvSpPr>
        <p:spPr>
          <a:xfrm>
            <a:off x="10132060" y="8684260"/>
            <a:ext cx="3164840" cy="6661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/>
            <a:r>
              <a:rPr lang="zh-CN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企服痛点</a:t>
            </a:r>
            <a:endParaRPr lang="zh-CN" altLang="en-US" sz="4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目录"/>
          <p:cNvSpPr txBox="1"/>
          <p:nvPr/>
        </p:nvSpPr>
        <p:spPr>
          <a:xfrm>
            <a:off x="9964420" y="9527540"/>
            <a:ext cx="3500755" cy="92773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t" anchorCtr="0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 eaLnBrk="1">
              <a:lnSpc>
                <a:spcPts val="3420"/>
              </a:lnSpc>
            </a:pPr>
            <a:r>
              <a:rPr lang="en-US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ENTERPRISE SERVICE PAIN POINT</a:t>
            </a:r>
            <a:endParaRPr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5099665" y="5332095"/>
            <a:ext cx="2832735" cy="2832735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516860" y="6082030"/>
            <a:ext cx="19983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目录"/>
          <p:cNvSpPr txBox="1"/>
          <p:nvPr/>
        </p:nvSpPr>
        <p:spPr>
          <a:xfrm>
            <a:off x="14845030" y="8731885"/>
            <a:ext cx="3341370" cy="6661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/>
            <a:r>
              <a:rPr lang="zh-CN" sz="4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解决方案</a:t>
            </a:r>
            <a:endParaRPr lang="zh-CN" sz="40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目录"/>
          <p:cNvSpPr txBox="1"/>
          <p:nvPr/>
        </p:nvSpPr>
        <p:spPr>
          <a:xfrm>
            <a:off x="15410180" y="9522460"/>
            <a:ext cx="2211070" cy="48895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t" anchorCtr="0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>
              <a:lnSpc>
                <a:spcPts val="3420"/>
              </a:lnSpc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SOLUTIONS</a:t>
            </a:r>
            <a:endParaRPr lang="en-US" altLang="zh-CN"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9736435" y="5332095"/>
            <a:ext cx="2833370" cy="2832735"/>
          </a:xfrm>
          <a:prstGeom prst="roundRect">
            <a:avLst>
              <a:gd name="adj" fmla="val 50000"/>
            </a:avLst>
          </a:prstGeom>
          <a:solidFill>
            <a:srgbClr val="255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153630" y="6082030"/>
            <a:ext cx="19989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目录"/>
          <p:cNvSpPr txBox="1"/>
          <p:nvPr/>
        </p:nvSpPr>
        <p:spPr>
          <a:xfrm>
            <a:off x="19734530" y="8683625"/>
            <a:ext cx="2837180" cy="66611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客户案例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目录"/>
          <p:cNvSpPr txBox="1"/>
          <p:nvPr/>
        </p:nvSpPr>
        <p:spPr>
          <a:xfrm>
            <a:off x="20135215" y="9527540"/>
            <a:ext cx="2035810" cy="927735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t" anchorCtr="0">
            <a:spAutoFit/>
          </a:bodyPr>
          <a:lstStyle>
            <a:lvl1pPr>
              <a:defRPr sz="8000">
                <a:solidFill>
                  <a:srgbClr val="666666"/>
                </a:solidFill>
                <a:latin typeface="PingFang-SC-Medium" panose="020B0400000000000000" charset="-122"/>
                <a:ea typeface="PingFang-SC-Medium" panose="020B0400000000000000" charset="-122"/>
                <a:cs typeface="PingFang-SC-Medium" panose="020B0400000000000000" charset="-122"/>
                <a:sym typeface="PingFang-SC-Medium" panose="020B0400000000000000" charset="-122"/>
              </a:defRPr>
            </a:lvl1pPr>
          </a:lstStyle>
          <a:p>
            <a:pPr algn="ctr" eaLnBrk="1">
              <a:lnSpc>
                <a:spcPts val="3420"/>
              </a:lnSpc>
            </a:pPr>
            <a:r>
              <a:rPr lang="en-US" altLang="zh-CN" sz="26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CUSTOMER CASES</a:t>
            </a:r>
            <a:endParaRPr lang="en-US" altLang="zh-CN" sz="26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5345746" y="5447063"/>
            <a:ext cx="1302131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Project</a:t>
            </a:r>
            <a:r>
              <a:rPr kumimoji="0" lang="zh-CN" alt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Intr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2653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duction</a:t>
            </a:r>
            <a:endParaRPr kumimoji="0" lang="zh-CN" altLang="en-US" sz="10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89596" y="7293169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方案介绍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21453" y="12627338"/>
            <a:ext cx="5107305" cy="440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Communication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24112855" y="12896850"/>
            <a:ext cx="271145" cy="470535"/>
          </a:xfr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103" name="文本框 102"/>
          <p:cNvSpPr txBox="1"/>
          <p:nvPr/>
        </p:nvSpPr>
        <p:spPr>
          <a:xfrm>
            <a:off x="20518531" y="1406294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方案介绍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1652" y="11048016"/>
            <a:ext cx="13851867" cy="15989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lvl="0" algn="l" eaLnBrk="1">
              <a:lnSpc>
                <a:spcPts val="5840"/>
              </a:lnSpc>
            </a:pPr>
            <a:r>
              <a:rPr sz="3200" dirty="0"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  <a:sym typeface="+mn-ea"/>
              </a:rPr>
              <a:t>echo企业服务解决方案深入洞察企业内部业务场景需求，提供细分场景专业解决方案。</a:t>
            </a:r>
            <a:endParaRPr kumimoji="0" lang="zh-CN" altLang="en-US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  <a:sym typeface="Helvetica Neue" panose="020005030000000200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04594" y="1406295"/>
            <a:ext cx="670941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PROJECT INTRODUCTION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442137" y="6054249"/>
            <a:ext cx="2932008" cy="2931351"/>
          </a:xfrm>
          <a:prstGeom prst="roundRect">
            <a:avLst>
              <a:gd name="adj" fmla="val 50000"/>
            </a:avLst>
          </a:prstGeom>
          <a:solidFill>
            <a:srgbClr val="255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人力资源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961617" y="6054249"/>
            <a:ext cx="2932008" cy="2931351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行政服务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4481097" y="6054249"/>
            <a:ext cx="2932008" cy="2931351"/>
          </a:xfrm>
          <a:prstGeom prst="roundRect">
            <a:avLst>
              <a:gd name="adj" fmla="val 50000"/>
            </a:avLst>
          </a:prstGeom>
          <a:solidFill>
            <a:srgbClr val="255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信息安全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7000577" y="6054249"/>
            <a:ext cx="2932008" cy="2931351"/>
          </a:xfrm>
          <a:prstGeom prst="roundRect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IT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运维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9520057" y="6054249"/>
            <a:ext cx="2932008" cy="2931351"/>
          </a:xfrm>
          <a:prstGeom prst="roundRect">
            <a:avLst>
              <a:gd name="adj" fmla="val 50000"/>
            </a:avLst>
          </a:prstGeom>
          <a:solidFill>
            <a:srgbClr val="2554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财务审计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endParaRPr lang="en-US" altLang="zh-CN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9231652" y="9459878"/>
            <a:ext cx="13430896" cy="1501886"/>
          </a:xfrm>
          <a:prstGeom prst="rightArrow">
            <a:avLst>
              <a:gd name="adj1" fmla="val 50000"/>
              <a:gd name="adj2" fmla="val 48039"/>
            </a:avLst>
          </a:prstGeom>
          <a:gradFill>
            <a:gsLst>
              <a:gs pos="0">
                <a:srgbClr val="3788FF">
                  <a:alpha val="41961"/>
                </a:srgbClr>
              </a:gs>
              <a:gs pos="100000">
                <a:srgbClr val="317FFF"/>
              </a:gs>
            </a:gsLst>
            <a:lin ang="0" scaled="0"/>
          </a:gra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82334" y="9739344"/>
            <a:ext cx="1422400" cy="850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eaLnBrk="1">
              <a:lnSpc>
                <a:spcPts val="5840"/>
              </a:lnSpc>
              <a:defRPr sz="3400" b="1"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defRPr>
            </a:lvl1pPr>
          </a:lstStyle>
          <a:p>
            <a:r>
              <a:rPr lang="zh-CN" altLang="en-US" sz="2600" dirty="0">
                <a:solidFill>
                  <a:schemeClr val="bg1"/>
                </a:solidFill>
              </a:rPr>
              <a:t>预算缩紧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605878" y="9739344"/>
            <a:ext cx="3073400" cy="850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eaLnBrk="1">
              <a:lnSpc>
                <a:spcPts val="5840"/>
              </a:lnSpc>
              <a:defRPr sz="3400" b="1"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defRPr>
            </a:lvl1pPr>
          </a:lstStyle>
          <a:p>
            <a:r>
              <a:rPr lang="zh-CN" altLang="en-US" sz="2600" dirty="0">
                <a:solidFill>
                  <a:schemeClr val="bg1"/>
                </a:solidFill>
              </a:rPr>
              <a:t>数字化、智能化转型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7786"/>
          <a:stretch>
            <a:fillRect/>
          </a:stretch>
        </p:blipFill>
        <p:spPr>
          <a:xfrm>
            <a:off x="-2980582" y="0"/>
            <a:ext cx="10790214" cy="1377696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0877152" y="9739344"/>
            <a:ext cx="1422400" cy="850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l" eaLnBrk="1">
              <a:lnSpc>
                <a:spcPts val="5840"/>
              </a:lnSpc>
              <a:defRPr sz="3400" b="1"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defRPr>
            </a:lvl1pPr>
          </a:lstStyle>
          <a:p>
            <a:r>
              <a:rPr lang="zh-CN" altLang="en-US" sz="2600" dirty="0">
                <a:solidFill>
                  <a:schemeClr val="bg1"/>
                </a:solidFill>
              </a:rPr>
              <a:t>降本增效</a:t>
            </a:r>
            <a:endParaRPr lang="zh-CN" altLang="en-US" sz="2600" dirty="0">
              <a:solidFill>
                <a:schemeClr val="bg1"/>
              </a:solidFill>
            </a:endParaRPr>
          </a:p>
        </p:txBody>
      </p:sp>
      <p:sp>
        <p:nvSpPr>
          <p:cNvPr id="3" name="文本占位符 3"/>
          <p:cNvSpPr txBox="1">
            <a:spLocks noGrp="1"/>
          </p:cNvSpPr>
          <p:nvPr/>
        </p:nvSpPr>
        <p:spPr>
          <a:xfrm>
            <a:off x="9231652" y="3050255"/>
            <a:ext cx="13851867" cy="2348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fromWordArt="0" anchor="ctr" anchorCtr="0" forceAA="0" compatLnSpc="1">
            <a:spAutoFit/>
          </a:bodyPr>
          <a:lstStyle/>
          <a:p>
            <a:pPr lvl="0" algn="l" eaLnBrk="1">
              <a:lnSpc>
                <a:spcPts val="5840"/>
              </a:lnSpc>
            </a:pPr>
            <a:r>
              <a:rPr sz="3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企业服务包括人力资源服务、行政服务、信息安全服务、IT运维服务、财务审计服务等。企业运营管理</a:t>
            </a:r>
            <a:r>
              <a:rPr lang="zh-CN" sz="3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成本</a:t>
            </a:r>
            <a:r>
              <a:rPr sz="3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居高不下，越来越多的企业</a:t>
            </a:r>
            <a:r>
              <a:rPr sz="3200" b="1" dirty="0"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加速数字化</a:t>
            </a:r>
            <a:r>
              <a:rPr sz="3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3200" b="1" dirty="0"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智能化转型步伐</a:t>
            </a:r>
            <a:r>
              <a:rPr sz="3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，以实现组织结构的优化，降本增效。</a:t>
            </a:r>
            <a:endParaRPr sz="3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897441" y="5447063"/>
            <a:ext cx="1391793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Applicati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2653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n</a:t>
            </a:r>
            <a:r>
              <a:rPr kumimoji="0" lang="zh-CN" altLang="en-US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Scenarios</a:t>
            </a:r>
            <a:endParaRPr kumimoji="0" lang="zh-CN" altLang="en-US" sz="10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89600" y="7293169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应用场景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21453" y="12627338"/>
            <a:ext cx="5107305" cy="440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Communication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0" y="13081000"/>
            <a:ext cx="271145" cy="470535"/>
          </a:xfr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5" name="文本框 24"/>
          <p:cNvSpPr txBox="1"/>
          <p:nvPr/>
        </p:nvSpPr>
        <p:spPr>
          <a:xfrm>
            <a:off x="20518534" y="2321876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应用场景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10896" y="2321876"/>
            <a:ext cx="680847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APPLICATION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SCENARIOS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52885" y="5972804"/>
            <a:ext cx="3744000" cy="44190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85352" y="7095944"/>
            <a:ext cx="1117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“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10282" y="5972804"/>
            <a:ext cx="6155837" cy="3173528"/>
          </a:xfrm>
          <a:prstGeom prst="rect">
            <a:avLst/>
          </a:prstGeom>
          <a:solidFill>
            <a:srgbClr val="DDDBDA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02135" y="8084144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报销相关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879154" y="6788694"/>
            <a:ext cx="1117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“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308710" y="9146333"/>
            <a:ext cx="3200256" cy="3566342"/>
          </a:xfrm>
          <a:prstGeom prst="rect">
            <a:avLst/>
          </a:prstGeom>
          <a:solidFill>
            <a:srgbClr val="2753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465465" y="9146333"/>
            <a:ext cx="2989187" cy="3566342"/>
          </a:xfrm>
          <a:prstGeom prst="rect">
            <a:avLst/>
          </a:prstGeom>
          <a:solidFill>
            <a:srgbClr val="2175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359792" y="5972804"/>
            <a:ext cx="3960000" cy="44190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5312855" y="5972804"/>
            <a:ext cx="3672000" cy="2124000"/>
          </a:xfrm>
          <a:prstGeom prst="rect">
            <a:avLst/>
          </a:prstGeom>
          <a:solidFill>
            <a:srgbClr val="DDDBDA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1347488" y="10389119"/>
            <a:ext cx="3960000" cy="2323555"/>
          </a:xfrm>
          <a:prstGeom prst="rect">
            <a:avLst/>
          </a:prstGeom>
          <a:solidFill>
            <a:srgbClr val="AEE0FC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301390" y="8115768"/>
            <a:ext cx="7307638" cy="4590373"/>
          </a:xfrm>
          <a:prstGeom prst="rect">
            <a:avLst/>
          </a:prstGeom>
          <a:solidFill>
            <a:srgbClr val="2554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18311" y="10448485"/>
            <a:ext cx="1016000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员工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福利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8937028" y="5972804"/>
            <a:ext cx="3671999" cy="2124000"/>
          </a:xfrm>
          <a:prstGeom prst="rect">
            <a:avLst/>
          </a:prstGeom>
          <a:solidFill>
            <a:srgbClr val="CCCCCC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552885" y="10386156"/>
            <a:ext cx="3744000" cy="23158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2438262" y="8014260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医保津贴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6265623" y="6981749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sz="3600" dirty="0"/>
              <a:t>档案调转</a:t>
            </a:r>
            <a:endParaRPr lang="zh-CN" altLang="en-US" sz="3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19819396" y="6966258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证明开具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8020217" y="10164593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员工培训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451639" y="10448485"/>
            <a:ext cx="1016000" cy="12090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招聘</a:t>
            </a:r>
            <a:endParaRPr kumimoji="0" lang="en-US" altLang="zh-CN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管理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2360251" y="11563993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公司制度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404889" y="11336213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请假考勤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94399" y="7376130"/>
            <a:ext cx="23876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公积金社保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362063" y="10678712"/>
            <a:ext cx="1117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“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068186" y="9740999"/>
            <a:ext cx="1117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“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364809" y="9751968"/>
            <a:ext cx="1117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“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1720706" y="7076889"/>
            <a:ext cx="1117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“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1672523" y="10883592"/>
            <a:ext cx="1117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“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5485994" y="6335518"/>
            <a:ext cx="1117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“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9069464" y="6279946"/>
            <a:ext cx="1117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“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6875429" y="9461342"/>
            <a:ext cx="1117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“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3" name="文本占位符 3"/>
          <p:cNvSpPr txBox="1">
            <a:spLocks noGrp="1"/>
          </p:cNvSpPr>
          <p:nvPr/>
        </p:nvSpPr>
        <p:spPr>
          <a:xfrm>
            <a:off x="1531619" y="3833169"/>
            <a:ext cx="21130929" cy="15989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fromWordArt="0" anchor="ctr" anchorCtr="0" forceAA="0" compatLnSpc="1">
            <a:spAutoFit/>
          </a:bodyPr>
          <a:lstStyle/>
          <a:p>
            <a:pPr algn="l">
              <a:lnSpc>
                <a:spcPts val="5840"/>
              </a:lnSpc>
            </a:pPr>
            <a:r>
              <a:rPr lang="en-GB" altLang="zh-CN" sz="3200" dirty="0">
                <a:latin typeface="微软雅黑" panose="020B0503020204020204" charset="-122"/>
                <a:ea typeface="微软雅黑" panose="020B0503020204020204" charset="-122"/>
              </a:rPr>
              <a:t>echo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智能客服支持广泛的业务职能接入需求，可定制企业共享服务自动化解决方案，帮助企业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节省管理成本、提高服务质量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，帮助企业在员工服务的过程中，</a:t>
            </a:r>
            <a:r>
              <a:rPr lang="zh-CN" altLang="en-US" sz="3200" b="1" dirty="0">
                <a:latin typeface="微软雅黑" panose="020B0503020204020204" charset="-122"/>
                <a:ea typeface="微软雅黑" panose="020B0503020204020204" charset="-122"/>
              </a:rPr>
              <a:t>降低人力投入，提升运营效率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477076" y="5601050"/>
            <a:ext cx="1475867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Enterprise</a:t>
            </a: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S</a:t>
            </a: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2653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e</a:t>
            </a: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rvice</a:t>
            </a: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Pain</a:t>
            </a:r>
            <a:r>
              <a:rPr kumimoji="0" lang="zh-CN" alt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 </a:t>
            </a:r>
            <a:r>
              <a:rPr kumimoji="0" lang="en-US" altLang="zh-CN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Point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89603" y="7293169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企服痛点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21453" y="12627338"/>
            <a:ext cx="5107305" cy="440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Communication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5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8043" y="195110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企服痛点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5662" y="2810792"/>
            <a:ext cx="9082129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ENTERPRISE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SERVICE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PAIN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POINT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770552" y="5236217"/>
            <a:ext cx="5040000" cy="7414850"/>
            <a:chOff x="6697361" y="4725857"/>
            <a:chExt cx="5040000" cy="7414850"/>
          </a:xfrm>
        </p:grpSpPr>
        <p:pic>
          <p:nvPicPr>
            <p:cNvPr id="1030" name="Picture 6" descr="Weary Face on Apple iOS 14.6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7361" y="4725857"/>
              <a:ext cx="930115" cy="93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7710047" y="4874264"/>
              <a:ext cx="2667397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员工关怀难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802418" y="6079818"/>
              <a:ext cx="720000" cy="108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6697361" y="6593647"/>
              <a:ext cx="5040000" cy="5547060"/>
            </a:xfrm>
            <a:prstGeom prst="roundRect">
              <a:avLst>
                <a:gd name="adj" fmla="val 1887"/>
              </a:avLst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052020" y="7012365"/>
              <a:ext cx="4307399" cy="55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zh-CN" altLang="en-US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员工划分模糊、服务不及时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7162418" y="7789339"/>
              <a:ext cx="4197001" cy="3628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企业业务扩张过程，员工访问不断增加，企业对员工不能做到精细化分组管理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4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员工咨询不能第一时间回复，容易造成客群流失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4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员工办理业务量大，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解决服务人效低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18043" y="5236217"/>
            <a:ext cx="5040000" cy="7414850"/>
            <a:chOff x="1218043" y="4725857"/>
            <a:chExt cx="5040000" cy="7414850"/>
          </a:xfrm>
        </p:grpSpPr>
        <p:pic>
          <p:nvPicPr>
            <p:cNvPr id="1028" name="Picture 4" descr="Pensive Face on Apple iOS 14.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586" y="4725857"/>
              <a:ext cx="930115" cy="93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/>
            <p:cNvSpPr txBox="1"/>
            <p:nvPr/>
          </p:nvSpPr>
          <p:spPr>
            <a:xfrm>
              <a:off x="2180701" y="4831842"/>
              <a:ext cx="2667398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服务体验差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415710" y="6079818"/>
              <a:ext cx="720000" cy="108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1218043" y="6593647"/>
              <a:ext cx="5040000" cy="5547060"/>
            </a:xfrm>
            <a:prstGeom prst="roundRect">
              <a:avLst>
                <a:gd name="adj" fmla="val 2741"/>
              </a:avLst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572703" y="7012365"/>
              <a:ext cx="3966645" cy="55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zh-CN" altLang="en-US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多区域</a:t>
              </a:r>
              <a:r>
                <a:rPr lang="en-US" altLang="zh-CN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&amp;</a:t>
              </a:r>
              <a:r>
                <a:rPr lang="zh-CN" altLang="en-US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多业务管理难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72703" y="7824295"/>
              <a:ext cx="4115501" cy="3628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企业员工不能随时随地体验到客户服务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4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企业跨省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区域性业务繁琐，层级管理困难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4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服务人员专业性不足，培训成本又高，导致专业技术问题无法解答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323061" y="5237044"/>
            <a:ext cx="5745340" cy="7414023"/>
            <a:chOff x="12202418" y="4726684"/>
            <a:chExt cx="5745340" cy="7414023"/>
          </a:xfrm>
        </p:grpSpPr>
        <p:pic>
          <p:nvPicPr>
            <p:cNvPr id="1026" name="Picture 2" descr="Loudly Crying Face on Apple iOS 14.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02419" y="4726684"/>
              <a:ext cx="930115" cy="93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文本框 17"/>
            <p:cNvSpPr txBox="1"/>
            <p:nvPr/>
          </p:nvSpPr>
          <p:spPr>
            <a:xfrm>
              <a:off x="13132534" y="4832669"/>
              <a:ext cx="2667397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内部管理难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202419" y="6079818"/>
              <a:ext cx="720000" cy="1080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2202418" y="6593647"/>
              <a:ext cx="5745340" cy="5547060"/>
            </a:xfrm>
            <a:prstGeom prst="roundRect">
              <a:avLst>
                <a:gd name="adj" fmla="val 2314"/>
              </a:avLst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578307" y="7012365"/>
              <a:ext cx="4296093" cy="55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zh-CN" altLang="en-US" sz="2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数据分析繁琐、工作量大</a:t>
              </a:r>
              <a:endPara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9593599" y="5384624"/>
            <a:ext cx="2667397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管理成本高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664703" y="6590178"/>
            <a:ext cx="720000" cy="1080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8580911" y="7104007"/>
            <a:ext cx="5040000" cy="5547060"/>
          </a:xfrm>
          <a:prstGeom prst="roundRect">
            <a:avLst>
              <a:gd name="adj" fmla="val 1887"/>
            </a:avLst>
          </a:prstGeom>
          <a:solidFill>
            <a:srgbClr val="FFFFFF"/>
          </a:soli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935570" y="7522725"/>
            <a:ext cx="4307399" cy="55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4000"/>
              </a:lnSpc>
            </a:pPr>
            <a:r>
              <a:rPr lang="zh-CN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流程繁琐、管理不规范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9045968" y="8299699"/>
            <a:ext cx="4197001" cy="3628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随着企业逐渐壮大，内部流程冗余繁琐，；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企业业务扩张，信息呈爆发式增长，信息管理不重视；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员工大规模的引入，考核把关不严，能力参差不齐，企业人效降低。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2" descr="Face Screaming in Fear on Apple iOS 14.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911" y="5210188"/>
            <a:ext cx="928800" cy="9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2683106" y="8266629"/>
            <a:ext cx="5025390" cy="4194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互联网的普及导致了产品和服务的同质化，企业对员工的沟通情况无法进行服务统计和量化考核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工作的报表需要用手动进行统计，耗费大量的人工操作成本且容易出错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无法对员工数据进行科学化的统筹分析，制定更有效的工作安排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814126" y="5446848"/>
            <a:ext cx="608457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Soluti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2653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o</a:t>
            </a:r>
            <a:r>
              <a:rPr kumimoji="0" lang="en-US" altLang="zh-CN" sz="10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ns</a:t>
            </a:r>
            <a:endParaRPr kumimoji="0" lang="zh-CN" altLang="en-US" sz="10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89613" y="7273291"/>
            <a:ext cx="213360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 panose="02000503000000020004"/>
              </a:rPr>
              <a:t>解决方案</a:t>
            </a:r>
            <a:endParaRPr kumimoji="0" lang="zh-CN" altLang="en-US" sz="40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02760" y="12534877"/>
            <a:ext cx="5107305" cy="4400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Technology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Changes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Communication</a:t>
            </a:r>
            <a:endParaRPr lang="zh-CN" altLang="en-US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3250</Words>
  <Application>WPS 文字</Application>
  <PresentationFormat>自定义</PresentationFormat>
  <Paragraphs>357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0" baseType="lpstr">
      <vt:lpstr>Arial</vt:lpstr>
      <vt:lpstr>方正书宋_GBK</vt:lpstr>
      <vt:lpstr>Wingdings</vt:lpstr>
      <vt:lpstr>Helvetica Neue</vt:lpstr>
      <vt:lpstr>Helvetica Neue Light</vt:lpstr>
      <vt:lpstr>Helvetica Neue Medium</vt:lpstr>
      <vt:lpstr>微软雅黑</vt:lpstr>
      <vt:lpstr>汉仪旗黑</vt:lpstr>
      <vt:lpstr>PingFang SC Semibold</vt:lpstr>
      <vt:lpstr>PingFang-SC-Medium</vt:lpstr>
      <vt:lpstr>Microsoft YaHei</vt:lpstr>
      <vt:lpstr>Microsoft YaHei Bold</vt:lpstr>
      <vt:lpstr>Times New Roman</vt:lpstr>
      <vt:lpstr>Source Han Sans CN Bold</vt:lpstr>
      <vt:lpstr>Source Han Sans CN Regular</vt:lpstr>
      <vt:lpstr>Microsoft YaHei Light</vt:lpstr>
      <vt:lpstr>苹方-简</vt:lpstr>
      <vt:lpstr>宋体</vt:lpstr>
      <vt:lpstr>Arial Unicode MS</vt:lpstr>
      <vt:lpstr>冬青黑体简体中文</vt:lpstr>
      <vt:lpstr>汉仪书宋二KW</vt:lpstr>
      <vt:lpstr>Apple Color Emoji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issuser</cp:lastModifiedBy>
  <cp:revision>488</cp:revision>
  <dcterms:created xsi:type="dcterms:W3CDTF">2021-06-23T07:43:15Z</dcterms:created>
  <dcterms:modified xsi:type="dcterms:W3CDTF">2021-06-23T07:43:15Z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